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601200" cy="128016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74" userDrawn="1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33" autoAdjust="0"/>
    <p:restoredTop sz="94660"/>
  </p:normalViewPr>
  <p:slideViewPr>
    <p:cSldViewPr snapToGrid="0">
      <p:cViewPr varScale="1">
        <p:scale>
          <a:sx n="68" d="100"/>
          <a:sy n="68" d="100"/>
        </p:scale>
        <p:origin x="3200" y="232"/>
      </p:cViewPr>
      <p:guideLst>
        <p:guide orient="horz" pos="7774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219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705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076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049A44C-0446-413C-93F3-DACD955FC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2" r="3996"/>
          <a:stretch/>
        </p:blipFill>
        <p:spPr>
          <a:xfrm>
            <a:off x="-3360" y="5566611"/>
            <a:ext cx="9604560" cy="7204733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4135268-E7BB-424B-8DE4-5D2C38DE825B}"/>
              </a:ext>
            </a:extLst>
          </p:cNvPr>
          <p:cNvSpPr txBox="1">
            <a:spLocks/>
          </p:cNvSpPr>
          <p:nvPr userDrawn="1"/>
        </p:nvSpPr>
        <p:spPr>
          <a:xfrm>
            <a:off x="625291" y="12392535"/>
            <a:ext cx="2160270" cy="3833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4C96E7-EF84-496D-925F-5D3819C829A0}" type="datetime1">
              <a:rPr lang="zh-TW" altLang="en-US" smtClean="0"/>
              <a:pPr/>
              <a:t>2026/4/13</a:t>
            </a:fld>
            <a:endParaRPr lang="zh-TW" altLang="en-US" dirty="0"/>
          </a:p>
        </p:txBody>
      </p:sp>
      <p:sp>
        <p:nvSpPr>
          <p:cNvPr id="9" name="波浪 13">
            <a:extLst>
              <a:ext uri="{FF2B5EF4-FFF2-40B4-BE49-F238E27FC236}">
                <a16:creationId xmlns:a16="http://schemas.microsoft.com/office/drawing/2014/main" id="{CC4C6DDA-91DF-4CDB-85E4-801A11E017FF}"/>
              </a:ext>
            </a:extLst>
          </p:cNvPr>
          <p:cNvSpPr/>
          <p:nvPr userDrawn="1"/>
        </p:nvSpPr>
        <p:spPr>
          <a:xfrm>
            <a:off x="-3359" y="12390008"/>
            <a:ext cx="9601200" cy="411592"/>
          </a:xfrm>
          <a:custGeom>
            <a:avLst/>
            <a:gdLst>
              <a:gd name="connsiteX0" fmla="*/ 0 w 9144000"/>
              <a:gd name="connsiteY0" fmla="*/ 161360 h 1290882"/>
              <a:gd name="connsiteX1" fmla="*/ 9144000 w 9144000"/>
              <a:gd name="connsiteY1" fmla="*/ 161360 h 1290882"/>
              <a:gd name="connsiteX2" fmla="*/ 9144000 w 9144000"/>
              <a:gd name="connsiteY2" fmla="*/ 1129522 h 1290882"/>
              <a:gd name="connsiteX3" fmla="*/ 0 w 9144000"/>
              <a:gd name="connsiteY3" fmla="*/ 1129522 h 1290882"/>
              <a:gd name="connsiteX4" fmla="*/ 0 w 9144000"/>
              <a:gd name="connsiteY4" fmla="*/ 161360 h 1290882"/>
              <a:gd name="connsiteX0" fmla="*/ 0 w 9144000"/>
              <a:gd name="connsiteY0" fmla="*/ 155269 h 1345537"/>
              <a:gd name="connsiteX1" fmla="*/ 9144000 w 9144000"/>
              <a:gd name="connsiteY1" fmla="*/ 155269 h 1345537"/>
              <a:gd name="connsiteX2" fmla="*/ 9144000 w 9144000"/>
              <a:gd name="connsiteY2" fmla="*/ 1123431 h 1345537"/>
              <a:gd name="connsiteX3" fmla="*/ 0 w 9144000"/>
              <a:gd name="connsiteY3" fmla="*/ 1123431 h 1345537"/>
              <a:gd name="connsiteX4" fmla="*/ 0 w 9144000"/>
              <a:gd name="connsiteY4" fmla="*/ 155269 h 1345537"/>
              <a:gd name="connsiteX0" fmla="*/ 0 w 9144000"/>
              <a:gd name="connsiteY0" fmla="*/ 155269 h 1123511"/>
              <a:gd name="connsiteX1" fmla="*/ 9144000 w 9144000"/>
              <a:gd name="connsiteY1" fmla="*/ 155269 h 1123511"/>
              <a:gd name="connsiteX2" fmla="*/ 9144000 w 9144000"/>
              <a:gd name="connsiteY2" fmla="*/ 1123431 h 1123511"/>
              <a:gd name="connsiteX3" fmla="*/ 0 w 9144000"/>
              <a:gd name="connsiteY3" fmla="*/ 1123431 h 1123511"/>
              <a:gd name="connsiteX4" fmla="*/ 0 w 9144000"/>
              <a:gd name="connsiteY4" fmla="*/ 155269 h 1123511"/>
              <a:gd name="connsiteX0" fmla="*/ 0 w 9144000"/>
              <a:gd name="connsiteY0" fmla="*/ 155269 h 1123431"/>
              <a:gd name="connsiteX1" fmla="*/ 9144000 w 9144000"/>
              <a:gd name="connsiteY1" fmla="*/ 155269 h 1123431"/>
              <a:gd name="connsiteX2" fmla="*/ 9144000 w 9144000"/>
              <a:gd name="connsiteY2" fmla="*/ 1123431 h 1123431"/>
              <a:gd name="connsiteX3" fmla="*/ 0 w 9144000"/>
              <a:gd name="connsiteY3" fmla="*/ 1123431 h 1123431"/>
              <a:gd name="connsiteX4" fmla="*/ 0 w 9144000"/>
              <a:gd name="connsiteY4" fmla="*/ 155269 h 1123431"/>
              <a:gd name="connsiteX0" fmla="*/ 0 w 9144000"/>
              <a:gd name="connsiteY0" fmla="*/ 110886 h 1079048"/>
              <a:gd name="connsiteX1" fmla="*/ 9144000 w 9144000"/>
              <a:gd name="connsiteY1" fmla="*/ 110886 h 1079048"/>
              <a:gd name="connsiteX2" fmla="*/ 9144000 w 9144000"/>
              <a:gd name="connsiteY2" fmla="*/ 1079048 h 1079048"/>
              <a:gd name="connsiteX3" fmla="*/ 0 w 9144000"/>
              <a:gd name="connsiteY3" fmla="*/ 1079048 h 1079048"/>
              <a:gd name="connsiteX4" fmla="*/ 0 w 9144000"/>
              <a:gd name="connsiteY4" fmla="*/ 110886 h 1079048"/>
              <a:gd name="connsiteX0" fmla="*/ 0 w 9152626"/>
              <a:gd name="connsiteY0" fmla="*/ 86599 h 1054761"/>
              <a:gd name="connsiteX1" fmla="*/ 9152626 w 9152626"/>
              <a:gd name="connsiteY1" fmla="*/ 621437 h 1054761"/>
              <a:gd name="connsiteX2" fmla="*/ 9144000 w 9152626"/>
              <a:gd name="connsiteY2" fmla="*/ 1054761 h 1054761"/>
              <a:gd name="connsiteX3" fmla="*/ 0 w 9152626"/>
              <a:gd name="connsiteY3" fmla="*/ 1054761 h 1054761"/>
              <a:gd name="connsiteX4" fmla="*/ 0 w 9152626"/>
              <a:gd name="connsiteY4" fmla="*/ 86599 h 1054761"/>
              <a:gd name="connsiteX0" fmla="*/ 0 w 9152626"/>
              <a:gd name="connsiteY0" fmla="*/ 88080 h 1056242"/>
              <a:gd name="connsiteX1" fmla="*/ 9152626 w 9152626"/>
              <a:gd name="connsiteY1" fmla="*/ 622918 h 1056242"/>
              <a:gd name="connsiteX2" fmla="*/ 9144000 w 9152626"/>
              <a:gd name="connsiteY2" fmla="*/ 1056242 h 1056242"/>
              <a:gd name="connsiteX3" fmla="*/ 0 w 9152626"/>
              <a:gd name="connsiteY3" fmla="*/ 1056242 h 1056242"/>
              <a:gd name="connsiteX4" fmla="*/ 0 w 9152626"/>
              <a:gd name="connsiteY4" fmla="*/ 88080 h 1056242"/>
              <a:gd name="connsiteX0" fmla="*/ 0 w 9152626"/>
              <a:gd name="connsiteY0" fmla="*/ 112283 h 562860"/>
              <a:gd name="connsiteX1" fmla="*/ 9152626 w 9152626"/>
              <a:gd name="connsiteY1" fmla="*/ 129536 h 562860"/>
              <a:gd name="connsiteX2" fmla="*/ 9144000 w 9152626"/>
              <a:gd name="connsiteY2" fmla="*/ 562860 h 562860"/>
              <a:gd name="connsiteX3" fmla="*/ 0 w 9152626"/>
              <a:gd name="connsiteY3" fmla="*/ 562860 h 562860"/>
              <a:gd name="connsiteX4" fmla="*/ 0 w 9152626"/>
              <a:gd name="connsiteY4" fmla="*/ 112283 h 562860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44000 w 9152626"/>
              <a:gd name="connsiteY2" fmla="*/ 601262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51143 w 9152626"/>
              <a:gd name="connsiteY2" fmla="*/ 472675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494106"/>
              <a:gd name="connsiteX1" fmla="*/ 9152626 w 9152626"/>
              <a:gd name="connsiteY1" fmla="*/ 167938 h 494106"/>
              <a:gd name="connsiteX2" fmla="*/ 9151143 w 9152626"/>
              <a:gd name="connsiteY2" fmla="*/ 472675 h 494106"/>
              <a:gd name="connsiteX3" fmla="*/ 4763 w 9152626"/>
              <a:gd name="connsiteY3" fmla="*/ 494106 h 494106"/>
              <a:gd name="connsiteX4" fmla="*/ 0 w 9152626"/>
              <a:gd name="connsiteY4" fmla="*/ 150685 h 494106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11907 w 9152626"/>
              <a:gd name="connsiteY3" fmla="*/ 386950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4763 w 9152626"/>
              <a:gd name="connsiteY3" fmla="*/ 472675 h 472675"/>
              <a:gd name="connsiteX4" fmla="*/ 0 w 9152626"/>
              <a:gd name="connsiteY4" fmla="*/ 150685 h 472675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51143 w 9152626"/>
              <a:gd name="connsiteY2" fmla="*/ 4769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47968 w 9152626"/>
              <a:gd name="connsiteY2" fmla="*/ 3880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4379"/>
              <a:gd name="connsiteY0" fmla="*/ 150171 h 476923"/>
              <a:gd name="connsiteX1" fmla="*/ 9152626 w 9154379"/>
              <a:gd name="connsiteY1" fmla="*/ 172186 h 476923"/>
              <a:gd name="connsiteX2" fmla="*/ 9154318 w 9154379"/>
              <a:gd name="connsiteY2" fmla="*/ 388023 h 476923"/>
              <a:gd name="connsiteX3" fmla="*/ 4763 w 9154379"/>
              <a:gd name="connsiteY3" fmla="*/ 476923 h 476923"/>
              <a:gd name="connsiteX4" fmla="*/ 0 w 9154379"/>
              <a:gd name="connsiteY4" fmla="*/ 150171 h 476923"/>
              <a:gd name="connsiteX0" fmla="*/ 0 w 9154379"/>
              <a:gd name="connsiteY0" fmla="*/ 150171 h 391198"/>
              <a:gd name="connsiteX1" fmla="*/ 9152626 w 9154379"/>
              <a:gd name="connsiteY1" fmla="*/ 172186 h 391198"/>
              <a:gd name="connsiteX2" fmla="*/ 9154318 w 9154379"/>
              <a:gd name="connsiteY2" fmla="*/ 388023 h 391198"/>
              <a:gd name="connsiteX3" fmla="*/ 4763 w 9154379"/>
              <a:gd name="connsiteY3" fmla="*/ 391198 h 391198"/>
              <a:gd name="connsiteX4" fmla="*/ 0 w 9154379"/>
              <a:gd name="connsiteY4" fmla="*/ 150171 h 391198"/>
              <a:gd name="connsiteX0" fmla="*/ 0 w 9152626"/>
              <a:gd name="connsiteY0" fmla="*/ 150171 h 391198"/>
              <a:gd name="connsiteX1" fmla="*/ 9152626 w 9152626"/>
              <a:gd name="connsiteY1" fmla="*/ 172186 h 391198"/>
              <a:gd name="connsiteX2" fmla="*/ 9151143 w 9152626"/>
              <a:gd name="connsiteY2" fmla="*/ 384848 h 391198"/>
              <a:gd name="connsiteX3" fmla="*/ 4763 w 9152626"/>
              <a:gd name="connsiteY3" fmla="*/ 391198 h 391198"/>
              <a:gd name="connsiteX4" fmla="*/ 0 w 9152626"/>
              <a:gd name="connsiteY4" fmla="*/ 150171 h 391198"/>
              <a:gd name="connsiteX0" fmla="*/ 39730 w 9192356"/>
              <a:gd name="connsiteY0" fmla="*/ 150171 h 384848"/>
              <a:gd name="connsiteX1" fmla="*/ 9192356 w 9192356"/>
              <a:gd name="connsiteY1" fmla="*/ 172186 h 384848"/>
              <a:gd name="connsiteX2" fmla="*/ 9190873 w 9192356"/>
              <a:gd name="connsiteY2" fmla="*/ 384848 h 384848"/>
              <a:gd name="connsiteX3" fmla="*/ 43 w 9192356"/>
              <a:gd name="connsiteY3" fmla="*/ 346748 h 384848"/>
              <a:gd name="connsiteX4" fmla="*/ 39730 w 9192356"/>
              <a:gd name="connsiteY4" fmla="*/ 150171 h 384848"/>
              <a:gd name="connsiteX0" fmla="*/ 0 w 9152626"/>
              <a:gd name="connsiteY0" fmla="*/ 150171 h 384848"/>
              <a:gd name="connsiteX1" fmla="*/ 9152626 w 9152626"/>
              <a:gd name="connsiteY1" fmla="*/ 172186 h 384848"/>
              <a:gd name="connsiteX2" fmla="*/ 9151143 w 9152626"/>
              <a:gd name="connsiteY2" fmla="*/ 384848 h 384848"/>
              <a:gd name="connsiteX3" fmla="*/ 5556 w 9152626"/>
              <a:gd name="connsiteY3" fmla="*/ 382467 h 384848"/>
              <a:gd name="connsiteX4" fmla="*/ 0 w 9152626"/>
              <a:gd name="connsiteY4" fmla="*/ 150171 h 384848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794 w 9152626"/>
              <a:gd name="connsiteY3" fmla="*/ 391992 h 391992"/>
              <a:gd name="connsiteX4" fmla="*/ 0 w 9152626"/>
              <a:gd name="connsiteY4" fmla="*/ 150171 h 39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2626" h="391992">
                <a:moveTo>
                  <a:pt x="0" y="150171"/>
                </a:moveTo>
                <a:cubicBezTo>
                  <a:pt x="3048000" y="-387696"/>
                  <a:pt x="5095336" y="735933"/>
                  <a:pt x="9152626" y="172186"/>
                </a:cubicBezTo>
                <a:cubicBezTo>
                  <a:pt x="9152132" y="273765"/>
                  <a:pt x="9151637" y="283269"/>
                  <a:pt x="9151143" y="384848"/>
                </a:cubicBezTo>
                <a:lnTo>
                  <a:pt x="794" y="391992"/>
                </a:lnTo>
                <a:cubicBezTo>
                  <a:pt x="-794" y="277518"/>
                  <a:pt x="1588" y="264645"/>
                  <a:pt x="0" y="150171"/>
                </a:cubicBezTo>
                <a:close/>
              </a:path>
            </a:pathLst>
          </a:custGeom>
          <a:gradFill flip="none" rotWithShape="1">
            <a:gsLst>
              <a:gs pos="0">
                <a:srgbClr val="990033"/>
              </a:gs>
              <a:gs pos="100000">
                <a:srgbClr val="CC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81E4238-829E-401E-ACB7-8322CFFBF1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" y="12442094"/>
            <a:ext cx="335171" cy="3313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ADD56B2-A2FA-429D-B782-AA21BC982FCC}"/>
              </a:ext>
            </a:extLst>
          </p:cNvPr>
          <p:cNvSpPr/>
          <p:nvPr userDrawn="1"/>
        </p:nvSpPr>
        <p:spPr>
          <a:xfrm>
            <a:off x="2094031" y="12505210"/>
            <a:ext cx="174913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zh-TW" altLang="en-US" sz="1050" b="1" dirty="0">
                <a:gradFill flip="none" rotWithShape="1">
                  <a:gsLst>
                    <a:gs pos="0">
                      <a:srgbClr val="CC0066">
                        <a:tint val="66000"/>
                        <a:satMod val="160000"/>
                      </a:srgbClr>
                    </a:gs>
                    <a:gs pos="50000">
                      <a:srgbClr val="CC0066">
                        <a:tint val="44500"/>
                        <a:satMod val="160000"/>
                      </a:srgbClr>
                    </a:gs>
                    <a:gs pos="100000">
                      <a:srgbClr val="CC006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reflection blurRad="6350" stA="55000" endA="50" endPos="85000" dir="5400000" sy="-100000" algn="bl" rotWithShape="0"/>
                </a:effectLst>
              </a:rPr>
              <a:t>人本．健康．創意．服務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3C78007-57CE-4554-B78A-B5B7BF6E30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4" y="12455495"/>
            <a:ext cx="1841908" cy="3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310BEA7-1B06-41CB-A2B4-419B97B2EC53}"/>
              </a:ext>
            </a:extLst>
          </p:cNvPr>
          <p:cNvSpPr/>
          <p:nvPr userDrawn="1"/>
        </p:nvSpPr>
        <p:spPr>
          <a:xfrm>
            <a:off x="0" y="-2"/>
            <a:ext cx="9004300" cy="382035"/>
          </a:xfrm>
          <a:prstGeom prst="rect">
            <a:avLst/>
          </a:prstGeom>
          <a:gradFill>
            <a:gsLst>
              <a:gs pos="0">
                <a:srgbClr val="B7DA68"/>
              </a:gs>
              <a:gs pos="50000">
                <a:schemeClr val="accent3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904A037-1717-4C12-828C-520312ED94E3}"/>
              </a:ext>
            </a:extLst>
          </p:cNvPr>
          <p:cNvSpPr/>
          <p:nvPr userDrawn="1"/>
        </p:nvSpPr>
        <p:spPr>
          <a:xfrm flipH="1">
            <a:off x="3238500" y="-2"/>
            <a:ext cx="6362700" cy="382035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80000"/>
                </a:schemeClr>
              </a:gs>
              <a:gs pos="50000">
                <a:schemeClr val="tx2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803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27828A0F-1B31-4DFA-AA2B-C77CADA2E3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5" y="8069024"/>
            <a:ext cx="6863485" cy="4732576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EDC1FD5-B816-467F-8344-3D1AEC048BC4}"/>
              </a:ext>
            </a:extLst>
          </p:cNvPr>
          <p:cNvSpPr txBox="1">
            <a:spLocks/>
          </p:cNvSpPr>
          <p:nvPr userDrawn="1"/>
        </p:nvSpPr>
        <p:spPr>
          <a:xfrm>
            <a:off x="625291" y="12392535"/>
            <a:ext cx="2160270" cy="3833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4C96E7-EF84-496D-925F-5D3819C829A0}" type="datetime1">
              <a:rPr lang="zh-TW" altLang="en-US" smtClean="0"/>
              <a:pPr/>
              <a:t>2026/4/13</a:t>
            </a:fld>
            <a:endParaRPr lang="zh-TW" altLang="en-US" dirty="0"/>
          </a:p>
        </p:txBody>
      </p:sp>
      <p:sp>
        <p:nvSpPr>
          <p:cNvPr id="9" name="波浪 13">
            <a:extLst>
              <a:ext uri="{FF2B5EF4-FFF2-40B4-BE49-F238E27FC236}">
                <a16:creationId xmlns:a16="http://schemas.microsoft.com/office/drawing/2014/main" id="{C249BF81-FBC3-4EF3-A9FB-C04CF594786F}"/>
              </a:ext>
            </a:extLst>
          </p:cNvPr>
          <p:cNvSpPr/>
          <p:nvPr userDrawn="1"/>
        </p:nvSpPr>
        <p:spPr>
          <a:xfrm>
            <a:off x="-3359" y="12390008"/>
            <a:ext cx="9601200" cy="411592"/>
          </a:xfrm>
          <a:custGeom>
            <a:avLst/>
            <a:gdLst>
              <a:gd name="connsiteX0" fmla="*/ 0 w 9144000"/>
              <a:gd name="connsiteY0" fmla="*/ 161360 h 1290882"/>
              <a:gd name="connsiteX1" fmla="*/ 9144000 w 9144000"/>
              <a:gd name="connsiteY1" fmla="*/ 161360 h 1290882"/>
              <a:gd name="connsiteX2" fmla="*/ 9144000 w 9144000"/>
              <a:gd name="connsiteY2" fmla="*/ 1129522 h 1290882"/>
              <a:gd name="connsiteX3" fmla="*/ 0 w 9144000"/>
              <a:gd name="connsiteY3" fmla="*/ 1129522 h 1290882"/>
              <a:gd name="connsiteX4" fmla="*/ 0 w 9144000"/>
              <a:gd name="connsiteY4" fmla="*/ 161360 h 1290882"/>
              <a:gd name="connsiteX0" fmla="*/ 0 w 9144000"/>
              <a:gd name="connsiteY0" fmla="*/ 155269 h 1345537"/>
              <a:gd name="connsiteX1" fmla="*/ 9144000 w 9144000"/>
              <a:gd name="connsiteY1" fmla="*/ 155269 h 1345537"/>
              <a:gd name="connsiteX2" fmla="*/ 9144000 w 9144000"/>
              <a:gd name="connsiteY2" fmla="*/ 1123431 h 1345537"/>
              <a:gd name="connsiteX3" fmla="*/ 0 w 9144000"/>
              <a:gd name="connsiteY3" fmla="*/ 1123431 h 1345537"/>
              <a:gd name="connsiteX4" fmla="*/ 0 w 9144000"/>
              <a:gd name="connsiteY4" fmla="*/ 155269 h 1345537"/>
              <a:gd name="connsiteX0" fmla="*/ 0 w 9144000"/>
              <a:gd name="connsiteY0" fmla="*/ 155269 h 1123511"/>
              <a:gd name="connsiteX1" fmla="*/ 9144000 w 9144000"/>
              <a:gd name="connsiteY1" fmla="*/ 155269 h 1123511"/>
              <a:gd name="connsiteX2" fmla="*/ 9144000 w 9144000"/>
              <a:gd name="connsiteY2" fmla="*/ 1123431 h 1123511"/>
              <a:gd name="connsiteX3" fmla="*/ 0 w 9144000"/>
              <a:gd name="connsiteY3" fmla="*/ 1123431 h 1123511"/>
              <a:gd name="connsiteX4" fmla="*/ 0 w 9144000"/>
              <a:gd name="connsiteY4" fmla="*/ 155269 h 1123511"/>
              <a:gd name="connsiteX0" fmla="*/ 0 w 9144000"/>
              <a:gd name="connsiteY0" fmla="*/ 155269 h 1123431"/>
              <a:gd name="connsiteX1" fmla="*/ 9144000 w 9144000"/>
              <a:gd name="connsiteY1" fmla="*/ 155269 h 1123431"/>
              <a:gd name="connsiteX2" fmla="*/ 9144000 w 9144000"/>
              <a:gd name="connsiteY2" fmla="*/ 1123431 h 1123431"/>
              <a:gd name="connsiteX3" fmla="*/ 0 w 9144000"/>
              <a:gd name="connsiteY3" fmla="*/ 1123431 h 1123431"/>
              <a:gd name="connsiteX4" fmla="*/ 0 w 9144000"/>
              <a:gd name="connsiteY4" fmla="*/ 155269 h 1123431"/>
              <a:gd name="connsiteX0" fmla="*/ 0 w 9144000"/>
              <a:gd name="connsiteY0" fmla="*/ 110886 h 1079048"/>
              <a:gd name="connsiteX1" fmla="*/ 9144000 w 9144000"/>
              <a:gd name="connsiteY1" fmla="*/ 110886 h 1079048"/>
              <a:gd name="connsiteX2" fmla="*/ 9144000 w 9144000"/>
              <a:gd name="connsiteY2" fmla="*/ 1079048 h 1079048"/>
              <a:gd name="connsiteX3" fmla="*/ 0 w 9144000"/>
              <a:gd name="connsiteY3" fmla="*/ 1079048 h 1079048"/>
              <a:gd name="connsiteX4" fmla="*/ 0 w 9144000"/>
              <a:gd name="connsiteY4" fmla="*/ 110886 h 1079048"/>
              <a:gd name="connsiteX0" fmla="*/ 0 w 9152626"/>
              <a:gd name="connsiteY0" fmla="*/ 86599 h 1054761"/>
              <a:gd name="connsiteX1" fmla="*/ 9152626 w 9152626"/>
              <a:gd name="connsiteY1" fmla="*/ 621437 h 1054761"/>
              <a:gd name="connsiteX2" fmla="*/ 9144000 w 9152626"/>
              <a:gd name="connsiteY2" fmla="*/ 1054761 h 1054761"/>
              <a:gd name="connsiteX3" fmla="*/ 0 w 9152626"/>
              <a:gd name="connsiteY3" fmla="*/ 1054761 h 1054761"/>
              <a:gd name="connsiteX4" fmla="*/ 0 w 9152626"/>
              <a:gd name="connsiteY4" fmla="*/ 86599 h 1054761"/>
              <a:gd name="connsiteX0" fmla="*/ 0 w 9152626"/>
              <a:gd name="connsiteY0" fmla="*/ 88080 h 1056242"/>
              <a:gd name="connsiteX1" fmla="*/ 9152626 w 9152626"/>
              <a:gd name="connsiteY1" fmla="*/ 622918 h 1056242"/>
              <a:gd name="connsiteX2" fmla="*/ 9144000 w 9152626"/>
              <a:gd name="connsiteY2" fmla="*/ 1056242 h 1056242"/>
              <a:gd name="connsiteX3" fmla="*/ 0 w 9152626"/>
              <a:gd name="connsiteY3" fmla="*/ 1056242 h 1056242"/>
              <a:gd name="connsiteX4" fmla="*/ 0 w 9152626"/>
              <a:gd name="connsiteY4" fmla="*/ 88080 h 1056242"/>
              <a:gd name="connsiteX0" fmla="*/ 0 w 9152626"/>
              <a:gd name="connsiteY0" fmla="*/ 112283 h 562860"/>
              <a:gd name="connsiteX1" fmla="*/ 9152626 w 9152626"/>
              <a:gd name="connsiteY1" fmla="*/ 129536 h 562860"/>
              <a:gd name="connsiteX2" fmla="*/ 9144000 w 9152626"/>
              <a:gd name="connsiteY2" fmla="*/ 562860 h 562860"/>
              <a:gd name="connsiteX3" fmla="*/ 0 w 9152626"/>
              <a:gd name="connsiteY3" fmla="*/ 562860 h 562860"/>
              <a:gd name="connsiteX4" fmla="*/ 0 w 9152626"/>
              <a:gd name="connsiteY4" fmla="*/ 112283 h 562860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44000 w 9152626"/>
              <a:gd name="connsiteY2" fmla="*/ 601262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51143 w 9152626"/>
              <a:gd name="connsiteY2" fmla="*/ 472675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494106"/>
              <a:gd name="connsiteX1" fmla="*/ 9152626 w 9152626"/>
              <a:gd name="connsiteY1" fmla="*/ 167938 h 494106"/>
              <a:gd name="connsiteX2" fmla="*/ 9151143 w 9152626"/>
              <a:gd name="connsiteY2" fmla="*/ 472675 h 494106"/>
              <a:gd name="connsiteX3" fmla="*/ 4763 w 9152626"/>
              <a:gd name="connsiteY3" fmla="*/ 494106 h 494106"/>
              <a:gd name="connsiteX4" fmla="*/ 0 w 9152626"/>
              <a:gd name="connsiteY4" fmla="*/ 150685 h 494106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11907 w 9152626"/>
              <a:gd name="connsiteY3" fmla="*/ 386950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4763 w 9152626"/>
              <a:gd name="connsiteY3" fmla="*/ 472675 h 472675"/>
              <a:gd name="connsiteX4" fmla="*/ 0 w 9152626"/>
              <a:gd name="connsiteY4" fmla="*/ 150685 h 472675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51143 w 9152626"/>
              <a:gd name="connsiteY2" fmla="*/ 4769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47968 w 9152626"/>
              <a:gd name="connsiteY2" fmla="*/ 3880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4379"/>
              <a:gd name="connsiteY0" fmla="*/ 150171 h 476923"/>
              <a:gd name="connsiteX1" fmla="*/ 9152626 w 9154379"/>
              <a:gd name="connsiteY1" fmla="*/ 172186 h 476923"/>
              <a:gd name="connsiteX2" fmla="*/ 9154318 w 9154379"/>
              <a:gd name="connsiteY2" fmla="*/ 388023 h 476923"/>
              <a:gd name="connsiteX3" fmla="*/ 4763 w 9154379"/>
              <a:gd name="connsiteY3" fmla="*/ 476923 h 476923"/>
              <a:gd name="connsiteX4" fmla="*/ 0 w 9154379"/>
              <a:gd name="connsiteY4" fmla="*/ 150171 h 476923"/>
              <a:gd name="connsiteX0" fmla="*/ 0 w 9154379"/>
              <a:gd name="connsiteY0" fmla="*/ 150171 h 391198"/>
              <a:gd name="connsiteX1" fmla="*/ 9152626 w 9154379"/>
              <a:gd name="connsiteY1" fmla="*/ 172186 h 391198"/>
              <a:gd name="connsiteX2" fmla="*/ 9154318 w 9154379"/>
              <a:gd name="connsiteY2" fmla="*/ 388023 h 391198"/>
              <a:gd name="connsiteX3" fmla="*/ 4763 w 9154379"/>
              <a:gd name="connsiteY3" fmla="*/ 391198 h 391198"/>
              <a:gd name="connsiteX4" fmla="*/ 0 w 9154379"/>
              <a:gd name="connsiteY4" fmla="*/ 150171 h 391198"/>
              <a:gd name="connsiteX0" fmla="*/ 0 w 9152626"/>
              <a:gd name="connsiteY0" fmla="*/ 150171 h 391198"/>
              <a:gd name="connsiteX1" fmla="*/ 9152626 w 9152626"/>
              <a:gd name="connsiteY1" fmla="*/ 172186 h 391198"/>
              <a:gd name="connsiteX2" fmla="*/ 9151143 w 9152626"/>
              <a:gd name="connsiteY2" fmla="*/ 384848 h 391198"/>
              <a:gd name="connsiteX3" fmla="*/ 4763 w 9152626"/>
              <a:gd name="connsiteY3" fmla="*/ 391198 h 391198"/>
              <a:gd name="connsiteX4" fmla="*/ 0 w 9152626"/>
              <a:gd name="connsiteY4" fmla="*/ 150171 h 391198"/>
              <a:gd name="connsiteX0" fmla="*/ 39730 w 9192356"/>
              <a:gd name="connsiteY0" fmla="*/ 150171 h 384848"/>
              <a:gd name="connsiteX1" fmla="*/ 9192356 w 9192356"/>
              <a:gd name="connsiteY1" fmla="*/ 172186 h 384848"/>
              <a:gd name="connsiteX2" fmla="*/ 9190873 w 9192356"/>
              <a:gd name="connsiteY2" fmla="*/ 384848 h 384848"/>
              <a:gd name="connsiteX3" fmla="*/ 43 w 9192356"/>
              <a:gd name="connsiteY3" fmla="*/ 346748 h 384848"/>
              <a:gd name="connsiteX4" fmla="*/ 39730 w 9192356"/>
              <a:gd name="connsiteY4" fmla="*/ 150171 h 384848"/>
              <a:gd name="connsiteX0" fmla="*/ 0 w 9152626"/>
              <a:gd name="connsiteY0" fmla="*/ 150171 h 384848"/>
              <a:gd name="connsiteX1" fmla="*/ 9152626 w 9152626"/>
              <a:gd name="connsiteY1" fmla="*/ 172186 h 384848"/>
              <a:gd name="connsiteX2" fmla="*/ 9151143 w 9152626"/>
              <a:gd name="connsiteY2" fmla="*/ 384848 h 384848"/>
              <a:gd name="connsiteX3" fmla="*/ 5556 w 9152626"/>
              <a:gd name="connsiteY3" fmla="*/ 382467 h 384848"/>
              <a:gd name="connsiteX4" fmla="*/ 0 w 9152626"/>
              <a:gd name="connsiteY4" fmla="*/ 150171 h 384848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794 w 9152626"/>
              <a:gd name="connsiteY3" fmla="*/ 391992 h 391992"/>
              <a:gd name="connsiteX4" fmla="*/ 0 w 9152626"/>
              <a:gd name="connsiteY4" fmla="*/ 150171 h 39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2626" h="391992">
                <a:moveTo>
                  <a:pt x="0" y="150171"/>
                </a:moveTo>
                <a:cubicBezTo>
                  <a:pt x="3048000" y="-387696"/>
                  <a:pt x="5095336" y="735933"/>
                  <a:pt x="9152626" y="172186"/>
                </a:cubicBezTo>
                <a:cubicBezTo>
                  <a:pt x="9152132" y="273765"/>
                  <a:pt x="9151637" y="283269"/>
                  <a:pt x="9151143" y="384848"/>
                </a:cubicBezTo>
                <a:lnTo>
                  <a:pt x="794" y="391992"/>
                </a:lnTo>
                <a:cubicBezTo>
                  <a:pt x="-794" y="277518"/>
                  <a:pt x="1588" y="264645"/>
                  <a:pt x="0" y="150171"/>
                </a:cubicBezTo>
                <a:close/>
              </a:path>
            </a:pathLst>
          </a:custGeom>
          <a:gradFill flip="none" rotWithShape="1">
            <a:gsLst>
              <a:gs pos="0">
                <a:srgbClr val="990033"/>
              </a:gs>
              <a:gs pos="100000">
                <a:srgbClr val="CC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826413E-72BE-4BE2-87BE-FB58CE6023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" y="12442094"/>
            <a:ext cx="335171" cy="3313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6DCA1C7-3B6A-43EA-A21D-37C3065648BF}"/>
              </a:ext>
            </a:extLst>
          </p:cNvPr>
          <p:cNvSpPr/>
          <p:nvPr userDrawn="1"/>
        </p:nvSpPr>
        <p:spPr>
          <a:xfrm>
            <a:off x="2094031" y="12505210"/>
            <a:ext cx="174913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zh-TW" altLang="en-US" sz="1050" b="1" dirty="0">
                <a:gradFill flip="none" rotWithShape="1">
                  <a:gsLst>
                    <a:gs pos="0">
                      <a:srgbClr val="CC0066">
                        <a:tint val="66000"/>
                        <a:satMod val="160000"/>
                      </a:srgbClr>
                    </a:gs>
                    <a:gs pos="50000">
                      <a:srgbClr val="CC0066">
                        <a:tint val="44500"/>
                        <a:satMod val="160000"/>
                      </a:srgbClr>
                    </a:gs>
                    <a:gs pos="100000">
                      <a:srgbClr val="CC006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reflection blurRad="6350" stA="55000" endA="50" endPos="85000" dir="5400000" sy="-100000" algn="bl" rotWithShape="0"/>
                </a:effectLst>
              </a:rPr>
              <a:t>人本．健康．創意．服務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0FBDC31D-4B0B-4E92-89CF-116531A06B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4" y="12455495"/>
            <a:ext cx="1841908" cy="3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2DEBAD6-0AAC-4495-808E-3447921036CD}"/>
              </a:ext>
            </a:extLst>
          </p:cNvPr>
          <p:cNvSpPr/>
          <p:nvPr userDrawn="1"/>
        </p:nvSpPr>
        <p:spPr>
          <a:xfrm>
            <a:off x="0" y="-2"/>
            <a:ext cx="9004300" cy="382035"/>
          </a:xfrm>
          <a:prstGeom prst="rect">
            <a:avLst/>
          </a:prstGeom>
          <a:gradFill>
            <a:gsLst>
              <a:gs pos="0">
                <a:srgbClr val="B7DA68"/>
              </a:gs>
              <a:gs pos="50000">
                <a:schemeClr val="accent3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BC3AF7A-AD94-4BAD-BAB5-E3308CE33A6E}"/>
              </a:ext>
            </a:extLst>
          </p:cNvPr>
          <p:cNvSpPr/>
          <p:nvPr userDrawn="1"/>
        </p:nvSpPr>
        <p:spPr>
          <a:xfrm flipH="1">
            <a:off x="3238500" y="-2"/>
            <a:ext cx="6362700" cy="382035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80000"/>
                </a:schemeClr>
              </a:gs>
              <a:gs pos="50000">
                <a:schemeClr val="tx2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38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787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444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781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959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093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06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57818-5254-4C5D-87A1-C1AEDB9E42E7}" type="datetimeFigureOut">
              <a:rPr lang="zh-TW" altLang="en-US" smtClean="0"/>
              <a:t>2026/4/13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192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DE97F7-D401-4C50-AB7E-924BA3E89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9229"/>
            <a:ext cx="9601200" cy="1681842"/>
          </a:xfrm>
        </p:spPr>
        <p:txBody>
          <a:bodyPr>
            <a:noAutofit/>
          </a:bodyPr>
          <a:lstStyle/>
          <a:p>
            <a:pPr algn="ctr"/>
            <a:r>
              <a:rPr lang="zh-TW" altLang="en-US" sz="2600" b="1" dirty="0">
                <a:solidFill>
                  <a:schemeClr val="accent1"/>
                </a:solidFill>
              </a:rPr>
              <a:t>中華醫事科技大學護理學院</a:t>
            </a:r>
            <a:br>
              <a:rPr lang="en-US" altLang="zh-TW" sz="2600" b="1" cap="all" dirty="0">
                <a:solidFill>
                  <a:schemeClr val="accent1"/>
                </a:solidFill>
              </a:rPr>
            </a:br>
            <a:r>
              <a:rPr lang="zh-TW" altLang="en-US" sz="2600" b="1" cap="all" dirty="0">
                <a:solidFill>
                  <a:schemeClr val="accent1"/>
                </a:solidFill>
              </a:rPr>
              <a:t>教育部實作場域設備精進計畫與智慧雨林產業創生人才育成計畫</a:t>
            </a:r>
            <a:br>
              <a:rPr lang="en-US" altLang="zh-TW" sz="2600" b="1" cap="all" dirty="0">
                <a:solidFill>
                  <a:schemeClr val="accent1"/>
                </a:solidFill>
              </a:rPr>
            </a:br>
            <a:r>
              <a:rPr lang="zh-TW" altLang="en-US" sz="2600" b="1" dirty="0">
                <a:solidFill>
                  <a:schemeClr val="accent1"/>
                </a:solidFill>
              </a:rPr>
              <a:t>專題成果海報發表會</a:t>
            </a:r>
            <a:endParaRPr lang="zh-TW" altLang="en-US" sz="2600" cap="all" dirty="0">
              <a:solidFill>
                <a:schemeClr val="accent1"/>
              </a:solidFill>
              <a:effectLst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9167A2-5C13-4CB9-AFB4-54A65C9E2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183258"/>
            <a:ext cx="8252460" cy="85042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marL="0" indent="0" algn="ctr">
              <a:buNone/>
            </a:pP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1DE97F7-D401-4C50-AB7E-924BA3E89346}"/>
              </a:ext>
            </a:extLst>
          </p:cNvPr>
          <p:cNvSpPr txBox="1">
            <a:spLocks/>
          </p:cNvSpPr>
          <p:nvPr/>
        </p:nvSpPr>
        <p:spPr>
          <a:xfrm>
            <a:off x="702122" y="1547624"/>
            <a:ext cx="8441876" cy="1239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4000" b="1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16"/>
          <p:cNvSpPr/>
          <p:nvPr/>
        </p:nvSpPr>
        <p:spPr>
          <a:xfrm>
            <a:off x="503460" y="1636457"/>
            <a:ext cx="8839200" cy="114319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00626" tIns="200308" rIns="400626" bIns="200308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600" b="1" i="0" u="none" strike="noStrike" kern="1200" cap="none" spc="0" baseline="0" dirty="0">
                <a:uFillTx/>
                <a:latin typeface="微軟正黑體" pitchFamily="34"/>
                <a:ea typeface="微軟正黑體" pitchFamily="34"/>
              </a:rPr>
              <a:t>肌筋膜釋放術對胸腰筋膜的剪切形變及下背疼痛的影響</a:t>
            </a:r>
            <a:endParaRPr lang="en-US" altLang="zh-TW" sz="1600" b="1" dirty="0">
              <a:latin typeface="微軟正黑體" pitchFamily="34"/>
              <a:ea typeface="微軟正黑體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600" i="0" u="none" strike="noStrike" kern="1200" cap="none" spc="0" baseline="0" dirty="0">
                <a:uFillTx/>
                <a:latin typeface="微軟正黑體" pitchFamily="34"/>
                <a:ea typeface="微軟正黑體" pitchFamily="34"/>
              </a:rPr>
              <a:t>日二調保四Ａ     董政廷、朱笠、蔡曜竹、蕭梅君、吳錦香、李育祥</a:t>
            </a:r>
            <a:endParaRPr lang="en-US" sz="1600" i="0" u="none" strike="noStrike" kern="1200" cap="none" spc="0" baseline="0" dirty="0">
              <a:uFillTx/>
              <a:latin typeface="微軟正黑體" pitchFamily="34"/>
              <a:ea typeface="微軟正黑體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600" dirty="0">
                <a:latin typeface="微軟正黑體" pitchFamily="34"/>
                <a:ea typeface="微軟正黑體" pitchFamily="34"/>
              </a:rPr>
              <a:t>指導老師：傅士豪  副教授</a:t>
            </a:r>
            <a:endParaRPr lang="en-US" altLang="zh-TW" sz="1600" dirty="0">
              <a:latin typeface="微軟正黑體" pitchFamily="34"/>
              <a:ea typeface="微軟正黑體" pitchFamily="34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60" y="500582"/>
            <a:ext cx="552790" cy="5660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6812389" y="506651"/>
            <a:ext cx="554400" cy="48806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1B219DF8-DD48-C656-5C7D-D6B423BA9038}"/>
              </a:ext>
            </a:extLst>
          </p:cNvPr>
          <p:cNvSpPr txBox="1"/>
          <p:nvPr/>
        </p:nvSpPr>
        <p:spPr>
          <a:xfrm>
            <a:off x="156020" y="2751392"/>
            <a:ext cx="4574920" cy="27392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一、研究動機與目的</a:t>
            </a:r>
          </a:p>
          <a:p>
            <a:pPr>
              <a:spcBef>
                <a:spcPts val="1200"/>
              </a:spcBef>
            </a:pP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	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下背痛為高齡者與臨床病患最常見的困擾之一，現行臨床處置多仰賴物理治療、輔具或藥物止痛等方式。本研究檢驗不同物理應力之成效：探討筋膜釋放術中壓力及切力手法與輕觸碰皮層（控制組），對於下背痛程度（</a:t>
            </a:r>
            <a:r>
              <a: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NRS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）與胸腰筋膜淺層剪切形變量（</a:t>
            </a:r>
            <a:r>
              <a: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ADM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的改善效益。並試圖解析「筋膜剪切形變量」與「疼痛下降幅度」之間是否具備線性相關，並期望找出一套「低體力消耗、易於標準化，且具備科學實證有效」的疼痛舒緩作業流程，以降低照護門檻，進而改善長照產業的勞動力痛點。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9DB0AF2-F0DB-2595-E486-15293B5C4D27}"/>
              </a:ext>
            </a:extLst>
          </p:cNvPr>
          <p:cNvSpPr txBox="1"/>
          <p:nvPr/>
        </p:nvSpPr>
        <p:spPr>
          <a:xfrm>
            <a:off x="4888230" y="9155992"/>
            <a:ext cx="4450447" cy="240065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TW" altLang="en-US" b="1" dirty="0"/>
              <a:t>四、結論建議</a:t>
            </a:r>
          </a:p>
          <a:p>
            <a:pPr>
              <a:spcBef>
                <a:spcPts val="1200"/>
              </a:spcBef>
            </a:pPr>
            <a:r>
              <a:rPr lang="zh-TW" altLang="en-US" sz="1400" dirty="0"/>
              <a:t>本次研究證實輕觸碰對於疼痛的抑制，不亞於常見的壓力或切力的筋膜釋放手法。且胸腰筋膜的形變量，與疼痛的改善無顯著關係。此結果打破了傳統的</a:t>
            </a:r>
            <a:r>
              <a:rPr lang="en-US" altLang="zh-TW" sz="1400" dirty="0"/>
              <a:t>『</a:t>
            </a:r>
            <a:r>
              <a:rPr lang="zh-TW" altLang="en-US" sz="1400" dirty="0"/>
              <a:t>改善型變可以減緩疼痛</a:t>
            </a:r>
            <a:r>
              <a:rPr lang="en-US" altLang="zh-TW" sz="1400" dirty="0"/>
              <a:t>』</a:t>
            </a:r>
            <a:r>
              <a:rPr lang="zh-TW" altLang="en-US" sz="1400" dirty="0"/>
              <a:t>的迷思。</a:t>
            </a:r>
            <a:endParaRPr lang="en-US" altLang="zh-TW" sz="1400" dirty="0"/>
          </a:p>
          <a:p>
            <a:pPr>
              <a:spcBef>
                <a:spcPts val="1200"/>
              </a:spcBef>
            </a:pPr>
            <a:r>
              <a:rPr lang="zh-TW" altLang="en-US" sz="1400" dirty="0"/>
              <a:t>在臨床應用部分，基於本研究的輕觸碰止痛效益發現，建議臨床與長照機構導入「低耗能輕觸照護流程」。此舉不僅能保障高齡病患的安全與舒適度，更能大幅減輕照護人員的體力負擔與職業傷害風險。</a:t>
            </a:r>
            <a:endParaRPr lang="en-US" altLang="zh-TW" sz="14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1B74EF8-A678-C22F-C33D-3CD6369D5D44}"/>
              </a:ext>
            </a:extLst>
          </p:cNvPr>
          <p:cNvSpPr txBox="1"/>
          <p:nvPr/>
        </p:nvSpPr>
        <p:spPr>
          <a:xfrm>
            <a:off x="156019" y="5495608"/>
            <a:ext cx="4574921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 b="1"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TW" altLang="en-US" dirty="0"/>
              <a:t>二、研究設計</a:t>
            </a:r>
          </a:p>
          <a:p>
            <a:pPr>
              <a:spcBef>
                <a:spcPts val="1200"/>
              </a:spcBef>
            </a:pPr>
            <a:r>
              <a:rPr lang="zh-TW" altLang="en-US" sz="1400" b="0" dirty="0"/>
              <a:t>執行流程：介入總期程為六週，每週進行一次徒手介入，並於每次介入前後完整收集 </a:t>
            </a:r>
            <a:r>
              <a:rPr lang="en" altLang="zh-TW" sz="1400" b="0" dirty="0"/>
              <a:t>NRS </a:t>
            </a:r>
            <a:r>
              <a:rPr lang="zh-TW" altLang="en-US" sz="1400" b="0" dirty="0"/>
              <a:t>與 </a:t>
            </a:r>
            <a:r>
              <a:rPr lang="en" altLang="zh-TW" sz="1400" b="0" dirty="0"/>
              <a:t>ADM </a:t>
            </a:r>
            <a:r>
              <a:rPr lang="zh-TW" altLang="en-US" sz="1400" b="0" dirty="0"/>
              <a:t>數據。</a:t>
            </a:r>
            <a:endParaRPr lang="en-US" altLang="zh-TW" sz="1400" b="0" dirty="0"/>
          </a:p>
          <a:p>
            <a:pPr>
              <a:spcBef>
                <a:spcPts val="1200"/>
              </a:spcBef>
            </a:pPr>
            <a:r>
              <a:rPr lang="zh-TW" altLang="en-US" sz="1400" b="0" dirty="0"/>
              <a:t>實驗對象：年齡介於 </a:t>
            </a:r>
            <a:r>
              <a:rPr lang="en-US" altLang="zh-TW" sz="1400" b="0" dirty="0"/>
              <a:t>20 </a:t>
            </a:r>
            <a:r>
              <a:rPr lang="zh-TW" altLang="en-US" sz="1400" b="0" dirty="0"/>
              <a:t>至 </a:t>
            </a:r>
            <a:r>
              <a:rPr lang="en-US" altLang="zh-TW" sz="1400" b="0" dirty="0"/>
              <a:t>65 </a:t>
            </a:r>
            <a:r>
              <a:rPr lang="zh-TW" altLang="en-US" sz="1400" b="0" dirty="0"/>
              <a:t>歲之間、自覺患有下背痛症狀，且在研究開始前</a:t>
            </a:r>
            <a:r>
              <a:rPr lang="en-US" altLang="zh-TW" sz="1400" b="0" dirty="0"/>
              <a:t>2</a:t>
            </a:r>
            <a:r>
              <a:rPr lang="zh-TW" altLang="en-US" sz="1400" b="0" dirty="0"/>
              <a:t>個月內未曾接受腰部手術或腰部物理治療者。</a:t>
            </a:r>
          </a:p>
          <a:p>
            <a:pPr>
              <a:spcBef>
                <a:spcPts val="1200"/>
              </a:spcBef>
            </a:pPr>
            <a:r>
              <a:rPr lang="zh-TW" altLang="en-US" sz="1400" b="0" dirty="0"/>
              <a:t>數位與 </a:t>
            </a:r>
            <a:r>
              <a:rPr lang="en" altLang="zh-TW" sz="1400" b="0" dirty="0"/>
              <a:t>AI </a:t>
            </a:r>
            <a:r>
              <a:rPr lang="zh-TW" altLang="en-US" sz="1400" b="0" dirty="0"/>
              <a:t>工具應用：導入開源統計軟體 </a:t>
            </a:r>
            <a:r>
              <a:rPr lang="en-US" altLang="zh-TW" sz="1400" b="0" dirty="0"/>
              <a:t>J</a:t>
            </a:r>
            <a:r>
              <a:rPr lang="en" altLang="zh-TW" sz="1400" b="0" dirty="0" err="1"/>
              <a:t>amovi</a:t>
            </a:r>
            <a:r>
              <a:rPr lang="en" altLang="zh-TW" sz="1400" b="0" dirty="0"/>
              <a:t> </a:t>
            </a:r>
            <a:r>
              <a:rPr lang="zh-TW" altLang="en-US" sz="1400" b="0" dirty="0"/>
              <a:t>進行量化運算，並於最終階段引入 </a:t>
            </a:r>
            <a:r>
              <a:rPr lang="en" altLang="zh-TW" sz="1400" b="0" dirty="0"/>
              <a:t>AI LLM</a:t>
            </a:r>
            <a:r>
              <a:rPr lang="zh-TW" altLang="en-US" sz="1400" b="0" dirty="0"/>
              <a:t>進行實證模型檢核，確保數據分析之嚴謹性與客觀性。</a:t>
            </a:r>
            <a:endParaRPr lang="en-US" altLang="zh-TW" sz="1400" b="0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EF649FE-E8E9-F69F-3EDE-0D73ACCDD3CD}"/>
              </a:ext>
            </a:extLst>
          </p:cNvPr>
          <p:cNvSpPr txBox="1"/>
          <p:nvPr/>
        </p:nvSpPr>
        <p:spPr>
          <a:xfrm>
            <a:off x="4868342" y="2751392"/>
            <a:ext cx="4573649" cy="498598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三、數據分析</a:t>
            </a:r>
          </a:p>
          <a:p>
            <a:pPr>
              <a:spcBef>
                <a:spcPts val="1200"/>
              </a:spcBef>
            </a:pPr>
            <a:r>
              <a: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	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本研究採用混合設計變異數分析（</a:t>
            </a:r>
            <a:r>
              <a:rPr lang="en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Mixed ANOVA</a:t>
            </a:r>
            <a:r>
              <a:rPr lang="zh-TW" altLang="en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與皮爾森相關分析（</a:t>
            </a:r>
            <a:r>
              <a:rPr lang="en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Pearson Correlation</a:t>
            </a:r>
            <a:r>
              <a:rPr lang="zh-TW" altLang="en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），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量化結果如下：</a:t>
            </a: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FontTx/>
              <a:buAutoNum type="arabicPeriod"/>
            </a:pP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無論是壓力組、切力組或是輕觸對照組，各組在經過六週的時間，其主觀疼痛均有顯著改善。</a:t>
            </a:r>
            <a:br>
              <a: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lang="en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 &lt; .001</a:t>
            </a:r>
            <a:r>
              <a:rPr lang="zh-TW" altLang="en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）。</a:t>
            </a: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整體受試者在六週之間，</a:t>
            </a:r>
            <a:r>
              <a:rPr lang="en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TLF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的剪切形變都有顯著增加，但組間無顯著差異</a:t>
            </a:r>
            <a:r>
              <a: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en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 = 0.589)</a:t>
            </a: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。</a:t>
            </a: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endParaRPr lang="en-US" altLang="zh-TW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zh-TW" altLang="en-US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實驗前後的「疼痛指數進步量」與「筋膜形變量」之間，不存在顯著的相關性（</a:t>
            </a:r>
            <a:r>
              <a:rPr lang="en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 = 0.147</a:t>
            </a:r>
            <a:r>
              <a:rPr lang="zh-TW" altLang="en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 &gt; .05</a:t>
            </a:r>
            <a:r>
              <a:rPr lang="zh-TW" altLang="en" sz="1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）。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88F3F1AF-811E-3B78-87D2-29244493C25F}"/>
              </a:ext>
            </a:extLst>
          </p:cNvPr>
          <p:cNvGrpSpPr/>
          <p:nvPr/>
        </p:nvGrpSpPr>
        <p:grpSpPr>
          <a:xfrm>
            <a:off x="586740" y="8143601"/>
            <a:ext cx="3875051" cy="3650059"/>
            <a:chOff x="586740" y="8677001"/>
            <a:chExt cx="3875051" cy="3650059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38932B40-7E67-037A-0882-B6150AF1C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40" y="8677001"/>
              <a:ext cx="3875051" cy="3311505"/>
            </a:xfrm>
            <a:prstGeom prst="rect">
              <a:avLst/>
            </a:prstGeom>
          </p:spPr>
        </p:pic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8F59EBB9-2F11-1EE9-6756-BAF0D78E8213}"/>
                </a:ext>
              </a:extLst>
            </p:cNvPr>
            <p:cNvSpPr txBox="1">
              <a:spLocks/>
            </p:cNvSpPr>
            <p:nvPr/>
          </p:nvSpPr>
          <p:spPr>
            <a:xfrm>
              <a:off x="1237790" y="11988506"/>
              <a:ext cx="256994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表一、研究架構圖</a:t>
              </a:r>
            </a:p>
          </p:txBody>
        </p:sp>
      </p:grp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DB8019BF-B10C-2C90-94A9-AA2956129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175845"/>
              </p:ext>
            </p:extLst>
          </p:nvPr>
        </p:nvGraphicFramePr>
        <p:xfrm>
          <a:off x="5037442" y="7835694"/>
          <a:ext cx="3026140" cy="122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440">
                  <a:extLst>
                    <a:ext uri="{9D8B030D-6E8A-4147-A177-3AD203B41FA5}">
                      <a16:colId xmlns:a16="http://schemas.microsoft.com/office/drawing/2014/main" val="2716175932"/>
                    </a:ext>
                  </a:extLst>
                </a:gridCol>
                <a:gridCol w="1607700">
                  <a:extLst>
                    <a:ext uri="{9D8B030D-6E8A-4147-A177-3AD203B41FA5}">
                      <a16:colId xmlns:a16="http://schemas.microsoft.com/office/drawing/2014/main" val="3921225915"/>
                    </a:ext>
                  </a:extLst>
                </a:gridCol>
              </a:tblGrid>
              <a:tr h="18609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Correlation Matrix</a:t>
                      </a:r>
                      <a:endParaRPr lang="zh-TW" altLang="en-US" sz="105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NRS</a:t>
                      </a:r>
                      <a:r>
                        <a:rPr lang="zh-TW" altLang="en-US" sz="105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 </a:t>
                      </a:r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×</a:t>
                      </a:r>
                      <a:r>
                        <a:rPr lang="zh-TW" altLang="en-US" sz="105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 形變量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467109"/>
                  </a:ext>
                </a:extLst>
              </a:tr>
              <a:tr h="1804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Pearson's r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0.147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556632"/>
                  </a:ext>
                </a:extLst>
              </a:tr>
              <a:tr h="1804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df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42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41615"/>
                  </a:ext>
                </a:extLst>
              </a:tr>
              <a:tr h="1804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p-value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0.342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759206"/>
                  </a:ext>
                </a:extLst>
              </a:tr>
              <a:tr h="1804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N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44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98152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表格 10">
                <a:extLst>
                  <a:ext uri="{FF2B5EF4-FFF2-40B4-BE49-F238E27FC236}">
                    <a16:creationId xmlns:a16="http://schemas.microsoft.com/office/drawing/2014/main" id="{1C6E8ADD-B79C-5310-369C-617E7944C0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924154"/>
                  </p:ext>
                </p:extLst>
              </p:nvPr>
            </p:nvGraphicFramePr>
            <p:xfrm>
              <a:off x="5037442" y="5357939"/>
              <a:ext cx="4235448" cy="15006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16305">
                      <a:extLst>
                        <a:ext uri="{9D8B030D-6E8A-4147-A177-3AD203B41FA5}">
                          <a16:colId xmlns:a16="http://schemas.microsoft.com/office/drawing/2014/main" val="2716175932"/>
                        </a:ext>
                      </a:extLst>
                    </a:gridCol>
                    <a:gridCol w="795093">
                      <a:extLst>
                        <a:ext uri="{9D8B030D-6E8A-4147-A177-3AD203B41FA5}">
                          <a16:colId xmlns:a16="http://schemas.microsoft.com/office/drawing/2014/main" val="3921225915"/>
                        </a:ext>
                      </a:extLst>
                    </a:gridCol>
                    <a:gridCol w="990600">
                      <a:extLst>
                        <a:ext uri="{9D8B030D-6E8A-4147-A177-3AD203B41FA5}">
                          <a16:colId xmlns:a16="http://schemas.microsoft.com/office/drawing/2014/main" val="1481745615"/>
                        </a:ext>
                      </a:extLst>
                    </a:gridCol>
                    <a:gridCol w="933450">
                      <a:extLst>
                        <a:ext uri="{9D8B030D-6E8A-4147-A177-3AD203B41FA5}">
                          <a16:colId xmlns:a16="http://schemas.microsoft.com/office/drawing/2014/main" val="1719881477"/>
                        </a:ext>
                      </a:extLst>
                    </a:gridCol>
                  </a:tblGrid>
                  <a:tr h="39360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檢測項目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6012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F-ratio</a:t>
                          </a:r>
                          <a:endParaRPr lang="zh-TW" altLang="en-US" sz="105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顯著性</a:t>
                          </a:r>
                          <a:br>
                            <a:rPr lang="en-US" altLang="zh-TW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</a:br>
                          <a:r>
                            <a:rPr lang="en-US" altLang="zh-TW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p-value</a:t>
                          </a:r>
                          <a:endParaRPr lang="zh-TW" altLang="en-US" sz="105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6012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1050" b="1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a:t>效果量</a:t>
                          </a:r>
                          <a:br>
                            <a:rPr lang="en-US" altLang="zh-TW" sz="105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</a:b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05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Microsoft JhengHei" panose="020B0604030504040204" pitchFamily="34" charset="-12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sz="105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Microsoft JhengHei" panose="020B0604030504040204" pitchFamily="34" charset="-120"/>
                                      </a:rPr>
                                      <m:t>𝜼</m:t>
                                    </m:r>
                                  </m:e>
                                  <m:sub>
                                    <m:r>
                                      <a:rPr lang="en-US" altLang="zh-TW" sz="105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Microsoft JhengHei" panose="020B0604030504040204" pitchFamily="34" charset="-120"/>
                                      </a:rPr>
                                      <m:t>𝒑</m:t>
                                    </m:r>
                                  </m:sub>
                                  <m:sup>
                                    <m:r>
                                      <a:rPr lang="en-US" altLang="zh-TW" sz="105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Microsoft JhengHei" panose="020B0604030504040204" pitchFamily="34" charset="-12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TW" sz="1050" b="1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40467109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介入後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NRS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變化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55.017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rgbClr val="C00000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&lt;.001*</a:t>
                          </a:r>
                          <a:endParaRPr lang="zh-TW" altLang="en-US" sz="1000" dirty="0">
                            <a:solidFill>
                              <a:srgbClr val="C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.573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9556632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各組在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NRS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的交互關係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0.285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0.754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0.014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45541615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介入後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ADM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變化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27.972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rgbClr val="C00000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&lt;.001*</a:t>
                          </a:r>
                          <a:endParaRPr lang="zh-TW" altLang="en-US" sz="1000" dirty="0">
                            <a:solidFill>
                              <a:srgbClr val="C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0.406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5900898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各組在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ADM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的交互關係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0.537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0.589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0.026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891761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表格 10">
                <a:extLst>
                  <a:ext uri="{FF2B5EF4-FFF2-40B4-BE49-F238E27FC236}">
                    <a16:creationId xmlns:a16="http://schemas.microsoft.com/office/drawing/2014/main" id="{1C6E8ADD-B79C-5310-369C-617E7944C0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924154"/>
                  </p:ext>
                </p:extLst>
              </p:nvPr>
            </p:nvGraphicFramePr>
            <p:xfrm>
              <a:off x="5037442" y="5357939"/>
              <a:ext cx="4235448" cy="15006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16305">
                      <a:extLst>
                        <a:ext uri="{9D8B030D-6E8A-4147-A177-3AD203B41FA5}">
                          <a16:colId xmlns:a16="http://schemas.microsoft.com/office/drawing/2014/main" val="2716175932"/>
                        </a:ext>
                      </a:extLst>
                    </a:gridCol>
                    <a:gridCol w="795093">
                      <a:extLst>
                        <a:ext uri="{9D8B030D-6E8A-4147-A177-3AD203B41FA5}">
                          <a16:colId xmlns:a16="http://schemas.microsoft.com/office/drawing/2014/main" val="3921225915"/>
                        </a:ext>
                      </a:extLst>
                    </a:gridCol>
                    <a:gridCol w="990600">
                      <a:extLst>
                        <a:ext uri="{9D8B030D-6E8A-4147-A177-3AD203B41FA5}">
                          <a16:colId xmlns:a16="http://schemas.microsoft.com/office/drawing/2014/main" val="1481745615"/>
                        </a:ext>
                      </a:extLst>
                    </a:gridCol>
                    <a:gridCol w="933450">
                      <a:extLst>
                        <a:ext uri="{9D8B030D-6E8A-4147-A177-3AD203B41FA5}">
                          <a16:colId xmlns:a16="http://schemas.microsoft.com/office/drawing/2014/main" val="1719881477"/>
                        </a:ext>
                      </a:extLst>
                    </a:gridCol>
                  </a:tblGrid>
                  <a:tr h="4331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檢測項目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6012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F-ratio</a:t>
                          </a:r>
                          <a:endParaRPr lang="zh-TW" altLang="en-US" sz="105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顯著性</a:t>
                          </a:r>
                          <a:br>
                            <a:rPr lang="en-US" altLang="zh-TW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</a:br>
                          <a:r>
                            <a:rPr lang="en-US" altLang="zh-TW" sz="105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p-value</a:t>
                          </a:r>
                          <a:endParaRPr lang="zh-TW" altLang="en-US" sz="105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52703" t="-2857" r="-1351" b="-2457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40467109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介入後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NRS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變化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55.017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rgbClr val="C00000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&lt;.001*</a:t>
                          </a:r>
                          <a:endParaRPr lang="zh-TW" altLang="en-US" sz="1000" dirty="0">
                            <a:solidFill>
                              <a:srgbClr val="C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.573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9556632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各組在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NRS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的交互關係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0.285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0.754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0.014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45541615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介入後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ADM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變化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27.972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rgbClr val="C00000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&lt;.001*</a:t>
                          </a:r>
                          <a:endParaRPr lang="zh-TW" altLang="en-US" sz="1000" dirty="0">
                            <a:solidFill>
                              <a:srgbClr val="C00000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0.406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5900898"/>
                      </a:ext>
                    </a:extLst>
                  </a:tr>
                  <a:tr h="26688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各組在</a:t>
                          </a:r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ADM</a:t>
                          </a:r>
                          <a:r>
                            <a:rPr lang="zh-TW" altLang="en-US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的交互關係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0.537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0.589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sz="1000" dirty="0">
                              <a:solidFill>
                                <a:schemeClr val="tx1"/>
                              </a:solidFill>
                              <a:latin typeface="Microsoft JhengHei" panose="020B0604030504040204" pitchFamily="34" charset="-120"/>
                              <a:ea typeface="Microsoft JhengHei" panose="020B0604030504040204" pitchFamily="34" charset="-120"/>
                            </a:rPr>
                            <a:t>0.026</a:t>
                          </a:r>
                          <a:endParaRPr lang="zh-TW" altLang="en-US" sz="1000" dirty="0">
                            <a:solidFill>
                              <a:schemeClr val="tx1"/>
                            </a:solidFill>
                            <a:latin typeface="Microsoft JhengHei" panose="020B0604030504040204" pitchFamily="34" charset="-120"/>
                            <a:ea typeface="Microsoft JhengHei" panose="020B0604030504040204" pitchFamily="34" charset="-12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6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8917618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文字方塊 13">
            <a:extLst>
              <a:ext uri="{FF2B5EF4-FFF2-40B4-BE49-F238E27FC236}">
                <a16:creationId xmlns:a16="http://schemas.microsoft.com/office/drawing/2014/main" id="{1F19FEDE-07C5-E3F7-5D45-0FFC4BDA97FE}"/>
              </a:ext>
            </a:extLst>
          </p:cNvPr>
          <p:cNvSpPr txBox="1"/>
          <p:nvPr/>
        </p:nvSpPr>
        <p:spPr>
          <a:xfrm>
            <a:off x="7653673" y="6858605"/>
            <a:ext cx="175661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zh-TW" altLang="en-US" sz="1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顯著變化</a:t>
            </a:r>
            <a:r>
              <a:rPr lang="en-US" altLang="zh-TW" sz="1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p&lt;0.05</a:t>
            </a:r>
            <a:r>
              <a:rPr lang="zh-TW" altLang="en-US" sz="1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時加註</a:t>
            </a:r>
            <a:r>
              <a:rPr lang="en-US" altLang="zh-TW" sz="1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﹡)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C83E76B-D180-BD04-596F-481C2F1D1F1A}"/>
              </a:ext>
            </a:extLst>
          </p:cNvPr>
          <p:cNvSpPr txBox="1"/>
          <p:nvPr/>
        </p:nvSpPr>
        <p:spPr>
          <a:xfrm>
            <a:off x="4888230" y="11569178"/>
            <a:ext cx="4450447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TW" altLang="en-US" b="1" dirty="0"/>
              <a:t>五、參考文獻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700" dirty="0"/>
              <a:t>蘇揚欽、林威廷</a:t>
            </a:r>
            <a:r>
              <a:rPr lang="en-US" altLang="zh-TW" sz="700" dirty="0"/>
              <a:t>(2025)</a:t>
            </a:r>
            <a:r>
              <a:rPr lang="zh-TW" altLang="en-US" sz="700" dirty="0"/>
              <a:t>，從胸腰筋膜出發談筋膜與胸腰筋膜複合體。</a:t>
            </a:r>
            <a:r>
              <a:rPr lang="en-US" altLang="zh-TW" sz="700" dirty="0"/>
              <a:t>《</a:t>
            </a:r>
            <a:r>
              <a:rPr lang="zh-TW" altLang="en-US" sz="700" dirty="0"/>
              <a:t>臨床醫學月刊</a:t>
            </a:r>
            <a:r>
              <a:rPr lang="en-US" altLang="zh-TW" sz="700" dirty="0"/>
              <a:t>》</a:t>
            </a:r>
            <a:r>
              <a:rPr lang="zh-TW" altLang="en-US" sz="700" dirty="0"/>
              <a:t>預刊文章 </a:t>
            </a:r>
            <a:r>
              <a:rPr lang="en-US" altLang="zh-TW" sz="700" dirty="0"/>
              <a:t>Pp. 1-10</a:t>
            </a:r>
            <a:r>
              <a:rPr lang="zh-TW" altLang="en-US" sz="700" dirty="0"/>
              <a:t>。 </a:t>
            </a:r>
            <a:endParaRPr lang="en-US" altLang="zh-TW" sz="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700" dirty="0"/>
              <a:t>F. H. Willard, A. </a:t>
            </a:r>
            <a:r>
              <a:rPr lang="en-US" altLang="zh-TW" sz="700" dirty="0" err="1"/>
              <a:t>Vleeming</a:t>
            </a:r>
            <a:r>
              <a:rPr lang="en-US" altLang="zh-TW" sz="700" dirty="0"/>
              <a:t>, M. D. Schuenke, L. Danneels and R. </a:t>
            </a:r>
            <a:r>
              <a:rPr lang="en-US" altLang="zh-TW" sz="700" dirty="0" err="1"/>
              <a:t>Schleip</a:t>
            </a:r>
            <a:r>
              <a:rPr lang="en-US" altLang="zh-TW" sz="700" dirty="0"/>
              <a:t>(2012), The thoracolumbar fascia: anatomy, function and clinical considerations., J Anat. 2012 Dec;221(6):507-36.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700" dirty="0" err="1"/>
              <a:t>Ajimsha</a:t>
            </a:r>
            <a:r>
              <a:rPr lang="en-US" altLang="zh-TW" sz="700" dirty="0"/>
              <a:t>, Noora R. Al-</a:t>
            </a:r>
            <a:r>
              <a:rPr lang="en-US" altLang="zh-TW" sz="700" dirty="0" err="1"/>
              <a:t>Mudahka</a:t>
            </a:r>
            <a:r>
              <a:rPr lang="en-US" altLang="zh-TW" sz="700" dirty="0"/>
              <a:t>, J.A. Al-</a:t>
            </a:r>
            <a:r>
              <a:rPr lang="en-US" altLang="zh-TW" sz="700" dirty="0" err="1"/>
              <a:t>Madzhar</a:t>
            </a:r>
            <a:r>
              <a:rPr lang="en-US" altLang="zh-TW" sz="700" dirty="0"/>
              <a:t>(2014), Fascia science and clinical applications: Systematic review, Volume 19, Issue 1, p102-112.</a:t>
            </a:r>
          </a:p>
        </p:txBody>
      </p:sp>
    </p:spTree>
    <p:extLst>
      <p:ext uri="{BB962C8B-B14F-4D97-AF65-F5344CB8AC3E}">
        <p14:creationId xmlns:p14="http://schemas.microsoft.com/office/powerpoint/2010/main" val="2651456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1108</TotalTime>
  <Words>801</Words>
  <Application>Microsoft Macintosh PowerPoint</Application>
  <PresentationFormat>A3 紙張 (297x420 公釐)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微軟正黑體</vt:lpstr>
      <vt:lpstr>微軟正黑體</vt:lpstr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中華醫事科技大學護理學院 教育部實作場域設備精進計畫與智慧雨林產業創生人才育成計畫 專題成果海報發表會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OWL</dc:creator>
  <cp:lastModifiedBy>董政廷</cp:lastModifiedBy>
  <cp:revision>40</cp:revision>
  <cp:lastPrinted>2026-04-10T06:11:34Z</cp:lastPrinted>
  <dcterms:created xsi:type="dcterms:W3CDTF">2021-09-02T08:52:25Z</dcterms:created>
  <dcterms:modified xsi:type="dcterms:W3CDTF">2026-04-13T09:30:52Z</dcterms:modified>
</cp:coreProperties>
</file>